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2" r:id="rId1"/>
  </p:sldMasterIdLst>
  <p:notesMasterIdLst>
    <p:notesMasterId r:id="rId35"/>
  </p:notesMasterIdLst>
  <p:handoutMasterIdLst>
    <p:handoutMasterId r:id="rId36"/>
  </p:handoutMasterIdLst>
  <p:sldIdLst>
    <p:sldId id="312" r:id="rId2"/>
    <p:sldId id="256" r:id="rId3"/>
    <p:sldId id="289" r:id="rId4"/>
    <p:sldId id="291" r:id="rId5"/>
    <p:sldId id="292" r:id="rId6"/>
    <p:sldId id="309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11" r:id="rId19"/>
    <p:sldId id="304" r:id="rId20"/>
    <p:sldId id="307" r:id="rId21"/>
    <p:sldId id="306" r:id="rId22"/>
    <p:sldId id="308" r:id="rId23"/>
    <p:sldId id="258" r:id="rId24"/>
    <p:sldId id="257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310" r:id="rId33"/>
    <p:sldId id="288" r:id="rId34"/>
  </p:sldIdLst>
  <p:sldSz cx="9144000" cy="6858000" type="screen4x3"/>
  <p:notesSz cx="7077075" cy="9383713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4F81BD"/>
    <a:srgbClr val="CC33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579" autoAdjust="0"/>
  </p:normalViewPr>
  <p:slideViewPr>
    <p:cSldViewPr>
      <p:cViewPr varScale="1">
        <p:scale>
          <a:sx n="62" d="100"/>
          <a:sy n="62" d="100"/>
        </p:scale>
        <p:origin x="-8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60" y="-84"/>
      </p:cViewPr>
      <p:guideLst>
        <p:guide orient="horz" pos="2955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946553"/>
            <a:ext cx="7077076" cy="437160"/>
          </a:xfrm>
          <a:prstGeom prst="rect">
            <a:avLst/>
          </a:pr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05137" y="8989417"/>
            <a:ext cx="4131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Responding to Natural Gas Emergencies  - </a:t>
            </a:r>
            <a:fld id="{476E3507-1BC2-4564-A388-B9DB31A2AB18}" type="slidenum">
              <a:rPr lang="en-US" sz="1400" b="1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b="1" i="0" baseline="-2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077075" cy="8056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5536" y="8989417"/>
            <a:ext cx="2366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2005 </a:t>
            </a:r>
            <a:r>
              <a:rPr lang="en-US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MIKECALLAN</a:t>
            </a:r>
            <a:r>
              <a:rPr lang="en-US" sz="14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/>
              </a:rPr>
              <a:t> </a:t>
            </a:r>
            <a:r>
              <a:rPr lang="en-US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</a:t>
            </a:r>
            <a:endParaRPr lang="en-US" sz="1400" b="1" i="0" baseline="-2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22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r">
              <a:defRPr sz="1200"/>
            </a:lvl1pPr>
          </a:lstStyle>
          <a:p>
            <a:pPr>
              <a:defRPr/>
            </a:pPr>
            <a:fld id="{44B62BAB-259C-44D6-B4A6-83C06185F592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55" tIns="47028" rIns="94055" bIns="47028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7700"/>
            <a:ext cx="5661025" cy="4222750"/>
          </a:xfrm>
          <a:prstGeom prst="rect">
            <a:avLst/>
          </a:prstGeom>
        </p:spPr>
        <p:txBody>
          <a:bodyPr vert="horz" lIns="94055" tIns="47028" rIns="94055" bIns="4702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2225"/>
            <a:ext cx="3067050" cy="469900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12225"/>
            <a:ext cx="3067050" cy="469900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r">
              <a:defRPr sz="1200"/>
            </a:lvl1pPr>
          </a:lstStyle>
          <a:p>
            <a:pPr>
              <a:defRPr/>
            </a:pPr>
            <a:fld id="{123DD9A3-5C88-406E-AAF3-C806732F8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71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D2824C-DF33-4256-8E73-399DA8F34A5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F520C-0B8A-4B3D-8BA7-B165214E9224}" type="slidenum">
              <a:rPr lang="en-US"/>
              <a:pPr/>
              <a:t>20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54275" y="-663575"/>
            <a:ext cx="4687888" cy="3516313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610" y="2111336"/>
            <a:ext cx="5189855" cy="654253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0275A-8CB1-460F-A8BB-7BF214D6E427}" type="slidenum">
              <a:rPr lang="en-US"/>
              <a:pPr/>
              <a:t>21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54275" y="-663575"/>
            <a:ext cx="4687888" cy="3516313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610" y="2111336"/>
            <a:ext cx="5189855" cy="654253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0EC65-AD04-4CA7-9442-2955E29D5149}" type="slidenum">
              <a:rPr lang="en-US"/>
              <a:pPr/>
              <a:t>22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54275" y="-663575"/>
            <a:ext cx="4687888" cy="3516313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610" y="2111336"/>
            <a:ext cx="5189855" cy="654253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Answer GATE STATION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7A3078-6965-464E-823C-E3D913DCFE30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62E152-D190-4319-BF38-F23DE23322C5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2A837F-FAE4-44CD-97DC-52D651CD1A67}" type="slidenum">
              <a:rPr lang="en-US"/>
              <a:pPr/>
              <a:t>8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54275" y="-663575"/>
            <a:ext cx="4687888" cy="3516313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610" y="2111336"/>
            <a:ext cx="5189855" cy="654253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9A847F-DF00-4CE6-89B8-2EFF8B9B19C0}" type="slidenum">
              <a:rPr lang="en-US"/>
              <a:pPr/>
              <a:t>9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54275" y="-663575"/>
            <a:ext cx="4687888" cy="3516313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610" y="2111336"/>
            <a:ext cx="5189855" cy="654253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DA7AF-8BB1-4181-98A8-FBA99BA94074}" type="slidenum">
              <a:rPr lang="en-US"/>
              <a:pPr/>
              <a:t>10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54275" y="-663575"/>
            <a:ext cx="4687888" cy="3516313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610" y="2111336"/>
            <a:ext cx="5189855" cy="654253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72A1B-F07B-4BA9-8117-A01D8A14D502}" type="slidenum">
              <a:rPr lang="en-US"/>
              <a:pPr/>
              <a:t>11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54275" y="-663575"/>
            <a:ext cx="4687888" cy="3516313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610" y="2111336"/>
            <a:ext cx="5189855" cy="654253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DB857-ABCA-4930-B9C9-E595B876CF7E}" type="slidenum">
              <a:rPr lang="en-US"/>
              <a:pPr/>
              <a:t>12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54275" y="-663575"/>
            <a:ext cx="4687888" cy="3516313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610" y="2111336"/>
            <a:ext cx="5189855" cy="654253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6E67D-3E41-4907-8A92-7043B1A36AEA}" type="slidenum">
              <a:rPr lang="en-US"/>
              <a:pPr/>
              <a:t>18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54275" y="-663575"/>
            <a:ext cx="4687888" cy="3516313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610" y="2111336"/>
            <a:ext cx="5189855" cy="654253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6E67D-3E41-4907-8A92-7043B1A36AEA}" type="slidenum">
              <a:rPr lang="en-US"/>
              <a:pPr/>
              <a:t>19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54275" y="-663575"/>
            <a:ext cx="4687888" cy="3516313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610" y="2111336"/>
            <a:ext cx="5189855" cy="654253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0775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084A43-9709-422D-8FF8-432171A019C3}" type="datetimeFigureOut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2158F-F088-4654-8509-A59364919F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2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1BDF9-89AA-4448-A10E-7CDF6EE2C1E7}" type="datetimeFigureOut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18B5C-2106-4422-AD81-E0548C01DA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51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55638"/>
            <a:ext cx="76200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752600"/>
            <a:ext cx="3543300" cy="3763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95900" y="1752600"/>
            <a:ext cx="3543300" cy="1804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95900" y="3709988"/>
            <a:ext cx="3543300" cy="1806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383338"/>
            <a:ext cx="685800" cy="304800"/>
          </a:xfrm>
        </p:spPr>
        <p:txBody>
          <a:bodyPr/>
          <a:lstStyle>
            <a:lvl1pPr>
              <a:defRPr/>
            </a:lvl1pPr>
          </a:lstStyle>
          <a:p>
            <a:fld id="{B5D18987-86E9-4B78-80E6-1C109F65D6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3810000" cy="3048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1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928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1274A6-4769-40E0-941F-4940CF1BC97C}" type="datetimeFigureOut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C3677-3095-49C6-B7A2-1EA9835B7A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08E5F3-ECAA-4F6C-AE11-B4FAAC4F1D4F}" type="datetimeFigureOut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6A64D-882F-44EE-B3BD-6E6837EE86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5CC388-7D3B-4E47-A0CF-0DB562E9113A}" type="datetimeFigureOut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09C2A-9D10-43B9-A4A4-54746B6D86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5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60660"/>
            <a:ext cx="8763000" cy="51574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5189-F52A-468B-820E-4AD74331D51A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A90A-61F1-4981-A6B5-1386B19AE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9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9E8D9-5C0C-4B3C-934E-69F069E385D0}" type="datetimeFigureOut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6C26-160F-4E07-8F27-FAE1F79F96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6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A5B804-E809-43E3-9FB9-4C164E0AB537}" type="datetimeFigureOut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DFD57-5C68-4357-AFF1-621C1849E3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7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02FAF-CFD2-4809-A8D0-06B2C3AC8C48}" type="datetimeFigureOut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3CC9A-85AD-4FB2-9FDA-F1A6B7DCBF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7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763000" cy="515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81200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A5189-F52A-468B-820E-4AD74331D51A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0A90A-61F1-4981-A6B5-1386B19AEC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91200" y="314191"/>
            <a:ext cx="3302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www.AirgasACE.com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64498"/>
            <a:ext cx="9144000" cy="393502"/>
          </a:xfrm>
          <a:prstGeom prst="rect">
            <a:avLst/>
          </a:prstGeom>
          <a:solidFill>
            <a:srgbClr val="1D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29200" y="6511586"/>
            <a:ext cx="4131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Responding to Natural Gas Emergencies  - </a:t>
            </a:r>
            <a:fld id="{476E3507-1BC2-4564-A388-B9DB31A2AB18}" type="slidenum">
              <a:rPr lang="en-US" sz="1400" b="1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b="1" i="0" baseline="-2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33400" y="1981200"/>
            <a:ext cx="8077200" cy="1587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hlinkClick r:id="rId14" action="ppaction://hlinksldjump"/>
          </p:cNvPr>
          <p:cNvSpPr/>
          <p:nvPr userDrawn="1"/>
        </p:nvSpPr>
        <p:spPr>
          <a:xfrm>
            <a:off x="228600" y="5257800"/>
            <a:ext cx="8610600" cy="3048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Return </a:t>
            </a:r>
            <a:r>
              <a:rPr lang="en-US" sz="1800" b="1" dirty="0" smtClean="0"/>
              <a:t>to </a:t>
            </a:r>
            <a:r>
              <a:rPr lang="en-US" sz="1800" b="1" dirty="0"/>
              <a:t>Game Board</a:t>
            </a:r>
          </a:p>
        </p:txBody>
      </p:sp>
      <p:sp>
        <p:nvSpPr>
          <p:cNvPr id="17" name="Rounded Rectangle 16"/>
          <p:cNvSpPr/>
          <p:nvPr userDrawn="1"/>
        </p:nvSpPr>
        <p:spPr>
          <a:xfrm>
            <a:off x="228600" y="5257800"/>
            <a:ext cx="2590800" cy="304800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6259513" y="5257800"/>
            <a:ext cx="2590800" cy="304800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21" name="Rounded Rectangle 20">
            <a:hlinkClick r:id="rId14" action="ppaction://hlinksldjump"/>
          </p:cNvPr>
          <p:cNvSpPr/>
          <p:nvPr userDrawn="1"/>
        </p:nvSpPr>
        <p:spPr>
          <a:xfrm>
            <a:off x="2819400" y="4495800"/>
            <a:ext cx="3429000" cy="304800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515174"/>
            <a:ext cx="2590800" cy="26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75000"/>
        <a:buFont typeface="Wingdings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75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75000"/>
        <a:buFont typeface="Wingdings" pitchFamily="2" charset="2"/>
        <a:buChar char="l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75000"/>
        <a:buFont typeface="Wingdings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75000"/>
        <a:buFont typeface="Wingdings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1.xml"/><Relationship Id="rId18" Type="http://schemas.openxmlformats.org/officeDocument/2006/relationships/slide" Target="slide12.xml"/><Relationship Id="rId26" Type="http://schemas.openxmlformats.org/officeDocument/2006/relationships/slide" Target="slide17.xml"/><Relationship Id="rId3" Type="http://schemas.openxmlformats.org/officeDocument/2006/relationships/slide" Target="slide23.xml"/><Relationship Id="rId21" Type="http://schemas.openxmlformats.org/officeDocument/2006/relationships/slide" Target="slide27.xml"/><Relationship Id="rId7" Type="http://schemas.openxmlformats.org/officeDocument/2006/relationships/slide" Target="slide5.xml"/><Relationship Id="rId12" Type="http://schemas.openxmlformats.org/officeDocument/2006/relationships/slide" Target="slide25.xml"/><Relationship Id="rId17" Type="http://schemas.openxmlformats.org/officeDocument/2006/relationships/slide" Target="slide11.xml"/><Relationship Id="rId25" Type="http://schemas.openxmlformats.org/officeDocument/2006/relationships/slide" Target="slide16.xml"/><Relationship Id="rId2" Type="http://schemas.openxmlformats.org/officeDocument/2006/relationships/notesSlide" Target="../notesSlides/notesSlide1.xml"/><Relationship Id="rId16" Type="http://schemas.openxmlformats.org/officeDocument/2006/relationships/slide" Target="slide9.xml"/><Relationship Id="rId20" Type="http://schemas.openxmlformats.org/officeDocument/2006/relationships/slide" Target="slide26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11" Type="http://schemas.openxmlformats.org/officeDocument/2006/relationships/slide" Target="slide19.xml"/><Relationship Id="rId24" Type="http://schemas.openxmlformats.org/officeDocument/2006/relationships/slide" Target="slide15.xml"/><Relationship Id="rId32" Type="http://schemas.openxmlformats.org/officeDocument/2006/relationships/slide" Target="slide33.xml"/><Relationship Id="rId5" Type="http://schemas.openxmlformats.org/officeDocument/2006/relationships/slide" Target="slide24.xml"/><Relationship Id="rId15" Type="http://schemas.openxmlformats.org/officeDocument/2006/relationships/slide" Target="slide8.xml"/><Relationship Id="rId23" Type="http://schemas.openxmlformats.org/officeDocument/2006/relationships/slide" Target="slide14.xml"/><Relationship Id="rId28" Type="http://schemas.openxmlformats.org/officeDocument/2006/relationships/slide" Target="slide29.xml"/><Relationship Id="rId10" Type="http://schemas.openxmlformats.org/officeDocument/2006/relationships/slide" Target="slide18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slide" Target="slide22.xml"/><Relationship Id="rId22" Type="http://schemas.openxmlformats.org/officeDocument/2006/relationships/slide" Target="slide13.xml"/><Relationship Id="rId27" Type="http://schemas.openxmlformats.org/officeDocument/2006/relationships/slide" Target="slide28.xml"/><Relationship Id="rId30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2895600"/>
            <a:ext cx="3276600" cy="1470025"/>
          </a:xfrm>
        </p:spPr>
        <p:txBody>
          <a:bodyPr/>
          <a:lstStyle/>
          <a:p>
            <a:pPr algn="l"/>
            <a:r>
              <a:rPr lang="en-US" sz="3600" dirty="0" smtClean="0"/>
              <a:t>Responding To Natural Gas Emergencies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52400" y="4953000"/>
            <a:ext cx="8839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5638800"/>
            <a:ext cx="4114800" cy="9144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For more information be sure to read the instructions in the folder before you start. 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" name="Picture 10" descr="5-20 Commerical Met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77000" y="2209800"/>
            <a:ext cx="2439106" cy="1828800"/>
          </a:xfrm>
          <a:prstGeom prst="rect">
            <a:avLst/>
          </a:prstGeom>
          <a:noFill/>
        </p:spPr>
      </p:pic>
      <p:pic>
        <p:nvPicPr>
          <p:cNvPr id="11" name="Content Placeholder 6" descr="Augusta_0043 Regulator (1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77000" y="4267200"/>
            <a:ext cx="2438400" cy="1828800"/>
          </a:xfrm>
          <a:prstGeom prst="rect">
            <a:avLst/>
          </a:prstGeom>
        </p:spPr>
      </p:pic>
      <p:pic>
        <p:nvPicPr>
          <p:cNvPr id="12" name="Picture 8" descr="5-15 close up pip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14800" y="2758966"/>
            <a:ext cx="2056576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02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$300 - Understanding Natural Gas</a:t>
            </a:r>
            <a:endParaRPr lang="en-US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this?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7867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Answer: </a:t>
            </a:r>
            <a:r>
              <a:rPr lang="en-US" sz="2400" dirty="0" smtClean="0">
                <a:solidFill>
                  <a:srgbClr val="FF0000"/>
                </a:solidFill>
              </a:rPr>
              <a:t>Gas Shutoff to a gas powered appliance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1" descr="H:\2011\2010\RTUE Super Master\RTUE Pictures\Gas_Service_Meter\Gas__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215045" y="2404757"/>
            <a:ext cx="3006796" cy="24452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$400 - Understanding Natural Gas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this?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78673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Answer: </a:t>
            </a:r>
            <a:r>
              <a:rPr lang="en-US" sz="2400" dirty="0" smtClean="0">
                <a:solidFill>
                  <a:srgbClr val="FF0000"/>
                </a:solidFill>
              </a:rPr>
              <a:t>Rotary (“Roots”) gas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eter</a:t>
            </a:r>
          </a:p>
        </p:txBody>
      </p:sp>
      <p:pic>
        <p:nvPicPr>
          <p:cNvPr id="7" name="Picture 10" descr="5-20 Commerical Met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209800"/>
            <a:ext cx="3684441" cy="27625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$500 - Understanding Natural Gas</a:t>
            </a:r>
            <a:endParaRPr lang="en-US" dirty="0"/>
          </a:p>
        </p:txBody>
      </p:sp>
      <p:sp>
        <p:nvSpPr>
          <p:cNvPr id="32776" name="Rectangle 8"/>
          <p:cNvSpPr>
            <a:spLocks noGrp="1" noChangeArrowheads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3200" dirty="0" smtClean="0"/>
              <a:t>What is this?</a:t>
            </a:r>
            <a:r>
              <a:rPr lang="en-US" dirty="0" smtClean="0"/>
              <a:t>... and marker is not enough?</a:t>
            </a:r>
            <a:endParaRPr lang="en-US" sz="3200" dirty="0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6629400" y="1905000"/>
            <a:ext cx="2743200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</a:pPr>
            <a:endParaRPr lang="en-US" sz="3100" u="none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57867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Answer: </a:t>
            </a:r>
            <a:r>
              <a:rPr lang="en-US" sz="2400" dirty="0" smtClean="0">
                <a:solidFill>
                  <a:srgbClr val="FF0000"/>
                </a:solidFill>
              </a:rPr>
              <a:t>Casing vent</a:t>
            </a:r>
          </a:p>
        </p:txBody>
      </p:sp>
      <p:pic>
        <p:nvPicPr>
          <p:cNvPr id="7" name="Picture 8" descr="5-15 close up pip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76800" y="2057400"/>
            <a:ext cx="2362200" cy="31508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$100 – Natural Gas Distribution</a:t>
            </a:r>
            <a:endParaRPr lang="en-US" dirty="0"/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4343400" cy="3048000"/>
          </a:xfrm>
        </p:spPr>
        <p:txBody>
          <a:bodyPr/>
          <a:lstStyle/>
          <a:p>
            <a:r>
              <a:rPr lang="en-US" dirty="0" smtClean="0"/>
              <a:t>This makes tertiary butyl </a:t>
            </a:r>
            <a:r>
              <a:rPr lang="en-US" dirty="0" err="1" smtClean="0"/>
              <a:t>mercaptan</a:t>
            </a:r>
            <a:r>
              <a:rPr lang="en-US" dirty="0" smtClean="0"/>
              <a:t> (TBM) or other chemical necessary.</a:t>
            </a:r>
            <a:endParaRPr lang="en-US" dirty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971800" y="1066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u="none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660525" y="1027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u="none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0" y="1371600"/>
            <a:ext cx="8763000" cy="515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786735"/>
            <a:ext cx="840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Answer:  </a:t>
            </a:r>
            <a:r>
              <a:rPr lang="en-US" sz="2400" dirty="0" smtClean="0">
                <a:solidFill>
                  <a:srgbClr val="FF0000"/>
                </a:solidFill>
              </a:rPr>
              <a:t>TBM is an odorant – natural </a:t>
            </a:r>
            <a:r>
              <a:rPr lang="en-US" sz="2400" dirty="0">
                <a:solidFill>
                  <a:srgbClr val="FF0000"/>
                </a:solidFill>
              </a:rPr>
              <a:t>g</a:t>
            </a:r>
            <a:r>
              <a:rPr lang="en-US" sz="2400" dirty="0" smtClean="0">
                <a:solidFill>
                  <a:srgbClr val="FF0000"/>
                </a:solidFill>
              </a:rPr>
              <a:t>as is odorless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 descr="stov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68632" y="2133600"/>
            <a:ext cx="2211693" cy="281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$200 – Natural Gas Distribution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638800"/>
            <a:ext cx="8023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Answer: </a:t>
            </a:r>
            <a:r>
              <a:rPr lang="en-US" sz="2400" dirty="0" smtClean="0">
                <a:solidFill>
                  <a:srgbClr val="FF0000"/>
                </a:solidFill>
              </a:rPr>
              <a:t>None – these are all main </a:t>
            </a:r>
            <a:r>
              <a:rPr lang="en-US" sz="2400" dirty="0">
                <a:solidFill>
                  <a:srgbClr val="FF0000"/>
                </a:solidFill>
              </a:rPr>
              <a:t>v</a:t>
            </a:r>
            <a:r>
              <a:rPr lang="en-US" sz="2400" dirty="0" smtClean="0">
                <a:solidFill>
                  <a:srgbClr val="FF0000"/>
                </a:solidFill>
              </a:rPr>
              <a:t>alves and are not to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     be turned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200" y="2057400"/>
            <a:ext cx="8382000" cy="304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of these valves are responders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allowed to turn operate?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 descr="IMG_104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943600" y="3390900"/>
            <a:ext cx="2951306" cy="1188720"/>
          </a:xfrm>
          <a:prstGeom prst="rect">
            <a:avLst/>
          </a:prstGeom>
        </p:spPr>
      </p:pic>
      <p:pic>
        <p:nvPicPr>
          <p:cNvPr id="10" name="Picture 9" descr="5-24 Main Valve Exposed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12955" y="3390900"/>
            <a:ext cx="1584960" cy="1188720"/>
          </a:xfrm>
          <a:prstGeom prst="rect">
            <a:avLst/>
          </a:prstGeom>
        </p:spPr>
      </p:pic>
      <p:pic>
        <p:nvPicPr>
          <p:cNvPr id="11" name="Picture 1" descr="H:\HP Pavillion\Seagate\Desktop 10-26-05\My Work 2005\2005 Files\Utility\RTUE 7-26-04\SSMT Electricity Master 5-31-2004\Master Illustrations\Chapter 5\Misc Chap 5\Transmission\Relief Valv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68710" y="3390900"/>
            <a:ext cx="1504094" cy="1188720"/>
          </a:xfrm>
          <a:prstGeom prst="rect">
            <a:avLst/>
          </a:prstGeom>
          <a:noFill/>
        </p:spPr>
      </p:pic>
      <p:pic>
        <p:nvPicPr>
          <p:cNvPr id="12" name="Picture 2" descr="H:\HP Pavillion\Seagate\Desktop 10-26-05\My Work 2005\2005 Files\Utility\RTUE 7-26-04\SSMT Electricity Master 5-31-2004\DSKTOP\Textbook Misc\Misc Chap 5\Transmission\PGE GAS 02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" y="3390900"/>
            <a:ext cx="1584960" cy="118872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43000" y="45720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14246" y="45720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00600" y="45836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976646" y="45720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$300 – Natural Gas Distribution</a:t>
            </a:r>
            <a:endParaRPr lang="en-US" dirty="0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this?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791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Answer: </a:t>
            </a:r>
            <a:r>
              <a:rPr lang="en-US" sz="2400" dirty="0" smtClean="0">
                <a:solidFill>
                  <a:srgbClr val="FF0000"/>
                </a:solidFill>
              </a:rPr>
              <a:t>Regulator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Callan\Desktop\2014 Projects\2013 Projects\2013 Electricity\Gas Good Shots\Gas Meters and Shutoffs\Gas_WA_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33800" y="2209800"/>
            <a:ext cx="4572000" cy="2571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$400 – Natural Gas Distribution</a:t>
            </a:r>
            <a:endParaRPr lang="en-US" dirty="0"/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>
          <a:xfrm>
            <a:off x="533400" y="2057400"/>
            <a:ext cx="3810000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un-odorized natural gas explosion in central Texas city killed 293 students and faculty lead to odorizing natural gas.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5715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Answer: </a:t>
            </a:r>
            <a:r>
              <a:rPr lang="en-US" sz="2400" dirty="0" smtClean="0">
                <a:solidFill>
                  <a:srgbClr val="FF0000"/>
                </a:solidFill>
              </a:rPr>
              <a:t>New London, Texas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8" name="Picture 2" descr="http://newlondonschool.org/Photos/cd2_0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00600" y="2286000"/>
            <a:ext cx="3352800" cy="26693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$500 – Natural Gas Distribution  </a:t>
            </a:r>
            <a:endParaRPr lang="en-US" dirty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Curb Valve or Main Valve?</a:t>
            </a:r>
            <a:endParaRPr lang="en-US" dirty="0"/>
          </a:p>
        </p:txBody>
      </p:sp>
      <p:pic>
        <p:nvPicPr>
          <p:cNvPr id="44040" name="Picture 8" descr="5-23 CURB VALV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68825" y="2362200"/>
            <a:ext cx="3355975" cy="25159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5800" y="5786735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Answer: </a:t>
            </a:r>
            <a:r>
              <a:rPr lang="en-US" sz="2400" dirty="0" smtClean="0">
                <a:solidFill>
                  <a:srgbClr val="FF0000"/>
                </a:solidFill>
              </a:rPr>
              <a:t>Curb Valve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$100 – Natural Gas Emergencies</a:t>
            </a:r>
            <a:endParaRPr lang="en-US" dirty="0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3352800" cy="2743200"/>
          </a:xfrm>
        </p:spPr>
        <p:txBody>
          <a:bodyPr/>
          <a:lstStyle/>
          <a:p>
            <a:r>
              <a:rPr lang="en-US" dirty="0" smtClean="0"/>
              <a:t>This simple warning is critical in preventing emergencies</a:t>
            </a:r>
          </a:p>
          <a:p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5786735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“Call Before You Dig”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466" name="Picture 2" descr="http://www.anayawelding.com/images/8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000" y="2286000"/>
            <a:ext cx="2522174" cy="251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$200 - Natural Gas Emergencies</a:t>
            </a:r>
            <a:endParaRPr lang="en-US" dirty="0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2012 NA ERG suggested guideline for initial evacuation in a natural gas emergency is:</a:t>
            </a:r>
          </a:p>
          <a:p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66800" y="572518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Answer: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100 meters or 330 feet</a:t>
            </a:r>
            <a:endParaRPr 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3554" name="Picture 2" descr="http://www.wc8ec.com/training/images/ERG_book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0200" y="2209800"/>
            <a:ext cx="2000250" cy="2838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4514" y="6019800"/>
            <a:ext cx="9134856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Custom 24">
            <a:hlinkClick r:id="rId3" action="ppaction://hlinksldjump" highlightClick="1"/>
          </p:cNvPr>
          <p:cNvSpPr/>
          <p:nvPr/>
        </p:nvSpPr>
        <p:spPr>
          <a:xfrm>
            <a:off x="223156" y="1981200"/>
            <a:ext cx="1447800" cy="838200"/>
          </a:xfrm>
          <a:prstGeom prst="actionButtonBlank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hlinkClick r:id="rId4" action="ppaction://hlinksldjump"/>
              </a:rPr>
              <a:t>100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6" name="Action Button: Custom 25">
            <a:hlinkClick r:id="rId5" action="ppaction://hlinksldjump" highlightClick="1"/>
          </p:cNvPr>
          <p:cNvSpPr/>
          <p:nvPr/>
        </p:nvSpPr>
        <p:spPr>
          <a:xfrm>
            <a:off x="223156" y="2819400"/>
            <a:ext cx="1447800" cy="838200"/>
          </a:xfrm>
          <a:prstGeom prst="actionButtonBlank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hlinkClick r:id="rId6" action="ppaction://hlinksldjump"/>
              </a:rPr>
              <a:t>200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7" name="Action Button: Custom 26">
            <a:hlinkClick r:id="" action="ppaction://noaction" highlightClick="1"/>
          </p:cNvPr>
          <p:cNvSpPr/>
          <p:nvPr/>
        </p:nvSpPr>
        <p:spPr>
          <a:xfrm>
            <a:off x="4553856" y="1143000"/>
            <a:ext cx="1447800" cy="83820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Natural </a:t>
            </a: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Gas</a:t>
            </a: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Emergencies</a:t>
            </a:r>
            <a:endParaRPr lang="en-US" sz="1600" b="1" dirty="0"/>
          </a:p>
        </p:txBody>
      </p:sp>
      <p:sp>
        <p:nvSpPr>
          <p:cNvPr id="28" name="Action Button: Custom 27">
            <a:hlinkClick r:id="" action="ppaction://hlinkshowjump?jump=nextslide" highlightClick="1"/>
          </p:cNvPr>
          <p:cNvSpPr/>
          <p:nvPr/>
        </p:nvSpPr>
        <p:spPr>
          <a:xfrm>
            <a:off x="223156" y="3657600"/>
            <a:ext cx="1447800" cy="838200"/>
          </a:xfrm>
          <a:prstGeom prst="actionButtonBlank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hlinkClick r:id="rId7" action="ppaction://hlinksldjump"/>
              </a:rPr>
              <a:t>300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9" name="Action Button: Custom 28">
            <a:hlinkClick r:id="" action="ppaction://hlinkshowjump?jump=nextslide" highlightClick="1"/>
          </p:cNvPr>
          <p:cNvSpPr/>
          <p:nvPr/>
        </p:nvSpPr>
        <p:spPr>
          <a:xfrm>
            <a:off x="223156" y="4495800"/>
            <a:ext cx="1447800" cy="838200"/>
          </a:xfrm>
          <a:prstGeom prst="actionButtonBlank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hlinkClick r:id="rId8" action="ppaction://hlinksldjump"/>
              </a:rPr>
              <a:t>400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0" name="Action Button: Custom 29">
            <a:hlinkClick r:id="" action="ppaction://hlinkshowjump?jump=nextslide" highlightClick="1"/>
          </p:cNvPr>
          <p:cNvSpPr/>
          <p:nvPr/>
        </p:nvSpPr>
        <p:spPr>
          <a:xfrm>
            <a:off x="223156" y="5334000"/>
            <a:ext cx="1447800" cy="838200"/>
          </a:xfrm>
          <a:prstGeom prst="actionButtonBlank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hlinkClick r:id="rId9" action="ppaction://hlinksldjump"/>
              </a:rPr>
              <a:t>500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4553856" y="1981200"/>
            <a:ext cx="1447800" cy="838200"/>
          </a:xfrm>
          <a:prstGeom prst="actionButtonBlank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hlinkClick r:id="rId10" action="ppaction://hlinksldjump"/>
              </a:rPr>
              <a:t>100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Action Button: Custom 5">
            <a:hlinkClick r:id="rId5" action="ppaction://hlinksldjump" highlightClick="1"/>
          </p:cNvPr>
          <p:cNvSpPr/>
          <p:nvPr/>
        </p:nvSpPr>
        <p:spPr>
          <a:xfrm>
            <a:off x="4553856" y="2819400"/>
            <a:ext cx="1447800" cy="838200"/>
          </a:xfrm>
          <a:prstGeom prst="actionButtonBlank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hlinkClick r:id="rId11" action="ppaction://hlinksldjump"/>
              </a:rPr>
              <a:t>200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210456" y="1143000"/>
            <a:ext cx="1447800" cy="83820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Chemical &amp; Physical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Properties</a:t>
            </a:r>
            <a:endParaRPr lang="en-US" sz="1600" b="1" dirty="0"/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4553856" y="3657600"/>
            <a:ext cx="1447800" cy="838200"/>
          </a:xfrm>
          <a:prstGeom prst="actionButtonBlank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hlinkClick r:id="rId12" action="ppaction://hlinksldjump"/>
              </a:rPr>
              <a:t>300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4553856" y="4495800"/>
            <a:ext cx="1447800" cy="838200"/>
          </a:xfrm>
          <a:prstGeom prst="actionButtonBlank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hlinkClick r:id="rId13" action="ppaction://hlinksldjump"/>
              </a:rPr>
              <a:t>400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2" name="Action Button: Custom 11">
            <a:hlinkClick r:id="" action="ppaction://hlinkshowjump?jump=nextslide" highlightClick="1"/>
          </p:cNvPr>
          <p:cNvSpPr/>
          <p:nvPr/>
        </p:nvSpPr>
        <p:spPr>
          <a:xfrm>
            <a:off x="4553856" y="5334000"/>
            <a:ext cx="1447800" cy="838200"/>
          </a:xfrm>
          <a:prstGeom prst="actionButtonBlank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hlinkClick r:id="rId14" action="ppaction://hlinksldjump"/>
              </a:rPr>
              <a:t>500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rId3" action="ppaction://hlinksldjump" highlightClick="1"/>
          </p:cNvPr>
          <p:cNvSpPr/>
          <p:nvPr/>
        </p:nvSpPr>
        <p:spPr>
          <a:xfrm>
            <a:off x="1669369" y="1981200"/>
            <a:ext cx="1447800" cy="838200"/>
          </a:xfrm>
          <a:prstGeom prst="actionButtonBlank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hlinkClick r:id="rId15" action="ppaction://hlinksldjump"/>
              </a:rPr>
              <a:t>100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rId5" action="ppaction://hlinksldjump" highlightClick="1"/>
          </p:cNvPr>
          <p:cNvSpPr/>
          <p:nvPr/>
        </p:nvSpPr>
        <p:spPr>
          <a:xfrm>
            <a:off x="1669369" y="2819400"/>
            <a:ext cx="1447800" cy="838200"/>
          </a:xfrm>
          <a:prstGeom prst="actionButtonBlank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hlinkClick r:id="rId16" action="ppaction://hlinksldjump"/>
              </a:rPr>
              <a:t>200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noaction" highlightClick="1"/>
          </p:cNvPr>
          <p:cNvSpPr/>
          <p:nvPr/>
        </p:nvSpPr>
        <p:spPr>
          <a:xfrm>
            <a:off x="1669369" y="1143000"/>
            <a:ext cx="1447800" cy="83820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600" b="1" dirty="0" smtClean="0">
                <a:solidFill>
                  <a:schemeClr val="bg1"/>
                </a:solidFill>
                <a:cs typeface="Times New Roman" pitchFamily="18" charset="0"/>
              </a:rPr>
              <a:t>Understanding</a:t>
            </a:r>
          </a:p>
          <a:p>
            <a:pPr lvl="0" algn="ctr"/>
            <a:r>
              <a:rPr lang="en-US" sz="1600" b="1" dirty="0" smtClean="0">
                <a:solidFill>
                  <a:schemeClr val="bg1"/>
                </a:solidFill>
                <a:cs typeface="Times New Roman" pitchFamily="18" charset="0"/>
              </a:rPr>
              <a:t>Natural  </a:t>
            </a:r>
          </a:p>
          <a:p>
            <a:pPr lvl="0" algn="ctr"/>
            <a:r>
              <a:rPr lang="en-US" sz="1600" b="1" dirty="0" smtClean="0">
                <a:solidFill>
                  <a:schemeClr val="bg1"/>
                </a:solidFill>
                <a:cs typeface="Times New Roman" pitchFamily="18" charset="0"/>
              </a:rPr>
              <a:t>Gas</a:t>
            </a:r>
          </a:p>
        </p:txBody>
      </p:sp>
      <p:sp>
        <p:nvSpPr>
          <p:cNvPr id="22" name="Action Button: Custom 21">
            <a:hlinkClick r:id="" action="ppaction://hlinkshowjump?jump=nextslide" highlightClick="1"/>
          </p:cNvPr>
          <p:cNvSpPr/>
          <p:nvPr/>
        </p:nvSpPr>
        <p:spPr>
          <a:xfrm>
            <a:off x="1669369" y="3657600"/>
            <a:ext cx="1447800" cy="838200"/>
          </a:xfrm>
          <a:prstGeom prst="actionButtonBlank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hlinkClick r:id="rId17" action="ppaction://hlinksldjump"/>
              </a:rPr>
              <a:t>300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nextslide" highlightClick="1"/>
          </p:cNvPr>
          <p:cNvSpPr/>
          <p:nvPr/>
        </p:nvSpPr>
        <p:spPr>
          <a:xfrm>
            <a:off x="1669369" y="4495800"/>
            <a:ext cx="1447800" cy="838200"/>
          </a:xfrm>
          <a:prstGeom prst="actionButtonBlank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hlinkClick r:id="rId17" action="ppaction://hlinksldjump"/>
              </a:rPr>
              <a:t>400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4" name="Action Button: Custom 23">
            <a:hlinkClick r:id="" action="ppaction://hlinkshowjump?jump=nextslide" highlightClick="1"/>
          </p:cNvPr>
          <p:cNvSpPr/>
          <p:nvPr/>
        </p:nvSpPr>
        <p:spPr>
          <a:xfrm>
            <a:off x="1669369" y="5334000"/>
            <a:ext cx="1447800" cy="838200"/>
          </a:xfrm>
          <a:prstGeom prst="actionButtonBlank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hlinkClick r:id="rId18" action="ppaction://hlinksldjump"/>
              </a:rPr>
              <a:t>500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1" name="Action Button: Custom 30">
            <a:hlinkClick r:id="rId3" action="ppaction://hlinksldjump" highlightClick="1"/>
          </p:cNvPr>
          <p:cNvSpPr/>
          <p:nvPr/>
        </p:nvSpPr>
        <p:spPr>
          <a:xfrm>
            <a:off x="6001656" y="1981200"/>
            <a:ext cx="1447800" cy="838200"/>
          </a:xfrm>
          <a:prstGeom prst="actionButtonBlank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hlinkClick r:id="rId10" action="ppaction://hlinksldjump"/>
              </a:rPr>
              <a:t>100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2" name="Action Button: Custom 31">
            <a:hlinkClick r:id="rId5" action="ppaction://hlinksldjump" highlightClick="1"/>
          </p:cNvPr>
          <p:cNvSpPr/>
          <p:nvPr/>
        </p:nvSpPr>
        <p:spPr>
          <a:xfrm>
            <a:off x="6001656" y="2819400"/>
            <a:ext cx="1447800" cy="838200"/>
          </a:xfrm>
          <a:prstGeom prst="actionButtonBlank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hlinkClick r:id="rId13" action="ppaction://hlinksldjump"/>
              </a:rPr>
              <a:t>200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3" name="Action Button: Custom 32">
            <a:hlinkClick r:id="" action="ppaction://noaction" highlightClick="1"/>
          </p:cNvPr>
          <p:cNvSpPr/>
          <p:nvPr/>
        </p:nvSpPr>
        <p:spPr>
          <a:xfrm>
            <a:off x="6001656" y="1143000"/>
            <a:ext cx="1447800" cy="83820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600" b="1" dirty="0" smtClean="0">
                <a:solidFill>
                  <a:schemeClr val="bg1"/>
                </a:solidFill>
                <a:cs typeface="Times New Roman" pitchFamily="18" charset="0"/>
              </a:rPr>
              <a:t>Natural  </a:t>
            </a:r>
          </a:p>
          <a:p>
            <a:pPr lvl="0" algn="ctr"/>
            <a:r>
              <a:rPr lang="en-US" sz="1600" b="1" dirty="0" smtClean="0">
                <a:solidFill>
                  <a:schemeClr val="bg1"/>
                </a:solidFill>
                <a:cs typeface="Times New Roman" pitchFamily="18" charset="0"/>
              </a:rPr>
              <a:t>Gas</a:t>
            </a:r>
          </a:p>
          <a:p>
            <a:pPr lvl="0" algn="ctr"/>
            <a:r>
              <a:rPr lang="en-US" sz="1600" b="1" dirty="0" smtClean="0">
                <a:solidFill>
                  <a:schemeClr val="bg1"/>
                </a:solidFill>
                <a:cs typeface="Times New Roman" pitchFamily="18" charset="0"/>
              </a:rPr>
              <a:t>Transmission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34" name="Action Button: Custom 33">
            <a:hlinkClick r:id="" action="ppaction://hlinkshowjump?jump=nextslide" highlightClick="1"/>
          </p:cNvPr>
          <p:cNvSpPr/>
          <p:nvPr/>
        </p:nvSpPr>
        <p:spPr>
          <a:xfrm>
            <a:off x="6001656" y="3657600"/>
            <a:ext cx="1447800" cy="838200"/>
          </a:xfrm>
          <a:prstGeom prst="actionButtonBlank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hlinkClick r:id="rId19" action="ppaction://hlinksldjump"/>
              </a:rPr>
              <a:t>300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5" name="Action Button: Custom 34">
            <a:hlinkClick r:id="" action="ppaction://hlinkshowjump?jump=nextslide" highlightClick="1"/>
          </p:cNvPr>
          <p:cNvSpPr/>
          <p:nvPr/>
        </p:nvSpPr>
        <p:spPr>
          <a:xfrm>
            <a:off x="6001656" y="4495800"/>
            <a:ext cx="1447800" cy="838200"/>
          </a:xfrm>
          <a:prstGeom prst="actionButtonBlank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hlinkClick r:id="rId20" action="ppaction://hlinksldjump"/>
              </a:rPr>
              <a:t>400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6" name="Action Button: Custom 35">
            <a:hlinkClick r:id="" action="ppaction://hlinkshowjump?jump=nextslide" highlightClick="1"/>
          </p:cNvPr>
          <p:cNvSpPr/>
          <p:nvPr/>
        </p:nvSpPr>
        <p:spPr>
          <a:xfrm>
            <a:off x="6001656" y="5334000"/>
            <a:ext cx="1447800" cy="838200"/>
          </a:xfrm>
          <a:prstGeom prst="actionButtonBlank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hlinkClick r:id="rId21" action="ppaction://hlinksldjump"/>
              </a:rPr>
              <a:t>500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1" name="Action Button: Custom 60">
            <a:hlinkClick r:id="rId3" action="ppaction://hlinksldjump" highlightClick="1"/>
          </p:cNvPr>
          <p:cNvSpPr/>
          <p:nvPr/>
        </p:nvSpPr>
        <p:spPr>
          <a:xfrm>
            <a:off x="3106056" y="1981200"/>
            <a:ext cx="1447800" cy="838200"/>
          </a:xfrm>
          <a:prstGeom prst="actionButtonBlank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hlinkClick r:id="rId22" action="ppaction://hlinksldjump"/>
              </a:rPr>
              <a:t>100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2" name="Action Button: Custom 61">
            <a:hlinkClick r:id="rId5" action="ppaction://hlinksldjump" highlightClick="1"/>
          </p:cNvPr>
          <p:cNvSpPr/>
          <p:nvPr/>
        </p:nvSpPr>
        <p:spPr>
          <a:xfrm>
            <a:off x="3106056" y="2819400"/>
            <a:ext cx="1447800" cy="838200"/>
          </a:xfrm>
          <a:prstGeom prst="actionButtonBlank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hlinkClick r:id="rId23" action="ppaction://hlinksldjump"/>
              </a:rPr>
              <a:t>200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3" name="Action Button: Custom 62">
            <a:hlinkClick r:id="" action="ppaction://noaction" highlightClick="1"/>
          </p:cNvPr>
          <p:cNvSpPr/>
          <p:nvPr/>
        </p:nvSpPr>
        <p:spPr>
          <a:xfrm>
            <a:off x="3106056" y="1143000"/>
            <a:ext cx="1447800" cy="83820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600" b="1" dirty="0" smtClean="0">
                <a:solidFill>
                  <a:schemeClr val="bg1"/>
                </a:solidFill>
                <a:cs typeface="Times New Roman" pitchFamily="18" charset="0"/>
              </a:rPr>
              <a:t>Natural  </a:t>
            </a:r>
          </a:p>
          <a:p>
            <a:pPr lvl="0" algn="ctr"/>
            <a:r>
              <a:rPr lang="en-US" sz="1600" b="1" dirty="0" smtClean="0">
                <a:solidFill>
                  <a:schemeClr val="bg1"/>
                </a:solidFill>
                <a:cs typeface="Times New Roman" pitchFamily="18" charset="0"/>
              </a:rPr>
              <a:t>Gas</a:t>
            </a:r>
          </a:p>
          <a:p>
            <a:pPr lvl="0" algn="ctr"/>
            <a:r>
              <a:rPr lang="en-US" sz="1600" b="1" dirty="0" smtClean="0">
                <a:solidFill>
                  <a:schemeClr val="bg1"/>
                </a:solidFill>
                <a:cs typeface="Times New Roman" pitchFamily="18" charset="0"/>
              </a:rPr>
              <a:t>Distribution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64" name="Action Button: Custom 63">
            <a:hlinkClick r:id="" action="ppaction://hlinkshowjump?jump=nextslide" highlightClick="1"/>
          </p:cNvPr>
          <p:cNvSpPr/>
          <p:nvPr/>
        </p:nvSpPr>
        <p:spPr>
          <a:xfrm>
            <a:off x="3106056" y="3657600"/>
            <a:ext cx="1447800" cy="838200"/>
          </a:xfrm>
          <a:prstGeom prst="actionButtonBlank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hlinkClick r:id="rId24" action="ppaction://hlinksldjump"/>
              </a:rPr>
              <a:t>300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5" name="Action Button: Custom 64">
            <a:hlinkClick r:id="" action="ppaction://hlinkshowjump?jump=nextslide" highlightClick="1"/>
          </p:cNvPr>
          <p:cNvSpPr/>
          <p:nvPr/>
        </p:nvSpPr>
        <p:spPr>
          <a:xfrm>
            <a:off x="3106056" y="4495800"/>
            <a:ext cx="1447800" cy="838200"/>
          </a:xfrm>
          <a:prstGeom prst="actionButtonBlank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hlinkClick r:id="rId25" action="ppaction://hlinksldjump"/>
              </a:rPr>
              <a:t>400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6" name="Action Button: Custom 65">
            <a:hlinkClick r:id="" action="ppaction://hlinkshowjump?jump=nextslide" highlightClick="1"/>
          </p:cNvPr>
          <p:cNvSpPr/>
          <p:nvPr/>
        </p:nvSpPr>
        <p:spPr>
          <a:xfrm>
            <a:off x="3106056" y="5334000"/>
            <a:ext cx="1447800" cy="838200"/>
          </a:xfrm>
          <a:prstGeom prst="actionButtonBlank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hlinkClick r:id="rId26" action="ppaction://hlinksldjump"/>
              </a:rPr>
              <a:t>500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7" name="Action Button: Custom 66">
            <a:hlinkClick r:id="rId3" action="ppaction://hlinksldjump" highlightClick="1"/>
          </p:cNvPr>
          <p:cNvSpPr/>
          <p:nvPr/>
        </p:nvSpPr>
        <p:spPr>
          <a:xfrm>
            <a:off x="7438344" y="1981200"/>
            <a:ext cx="1447800" cy="838200"/>
          </a:xfrm>
          <a:prstGeom prst="actionButtonBlank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hlinkClick r:id="rId27" action="ppaction://hlinksldjump"/>
              </a:rPr>
              <a:t>100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8" name="Action Button: Custom 67">
            <a:hlinkClick r:id="rId5" action="ppaction://hlinksldjump" highlightClick="1"/>
          </p:cNvPr>
          <p:cNvSpPr/>
          <p:nvPr/>
        </p:nvSpPr>
        <p:spPr>
          <a:xfrm>
            <a:off x="7438344" y="2819400"/>
            <a:ext cx="1447800" cy="838200"/>
          </a:xfrm>
          <a:prstGeom prst="actionButtonBlank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hlinkClick r:id="rId28" action="ppaction://hlinksldjump"/>
              </a:rPr>
              <a:t>200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9" name="Action Button: Custom 68">
            <a:hlinkClick r:id="" action="ppaction://noaction" highlightClick="1"/>
          </p:cNvPr>
          <p:cNvSpPr/>
          <p:nvPr/>
        </p:nvSpPr>
        <p:spPr>
          <a:xfrm>
            <a:off x="7438344" y="1143000"/>
            <a:ext cx="1447800" cy="83820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Can You </a:t>
            </a: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Touch This?</a:t>
            </a:r>
            <a:endParaRPr lang="en-US" sz="1600" b="1" dirty="0"/>
          </a:p>
        </p:txBody>
      </p:sp>
      <p:sp>
        <p:nvSpPr>
          <p:cNvPr id="70" name="Action Button: Custom 69">
            <a:hlinkClick r:id="" action="ppaction://hlinkshowjump?jump=nextslide" highlightClick="1"/>
          </p:cNvPr>
          <p:cNvSpPr/>
          <p:nvPr/>
        </p:nvSpPr>
        <p:spPr>
          <a:xfrm>
            <a:off x="7438344" y="3657600"/>
            <a:ext cx="1447800" cy="838200"/>
          </a:xfrm>
          <a:prstGeom prst="actionButtonBlank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hlinkClick r:id="rId29" action="ppaction://hlinksldjump"/>
              </a:rPr>
              <a:t>300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1" name="Action Button: Custom 70">
            <a:hlinkClick r:id="" action="ppaction://hlinkshowjump?jump=nextslide" highlightClick="1"/>
          </p:cNvPr>
          <p:cNvSpPr/>
          <p:nvPr/>
        </p:nvSpPr>
        <p:spPr>
          <a:xfrm>
            <a:off x="7438344" y="4495800"/>
            <a:ext cx="1447800" cy="838200"/>
          </a:xfrm>
          <a:prstGeom prst="actionButtonBlank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hlinkClick r:id="rId30" action="ppaction://hlinksldjump"/>
              </a:rPr>
              <a:t>400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2" name="Action Button: Custom 71">
            <a:hlinkClick r:id="" action="ppaction://hlinkshowjump?jump=nextslide" highlightClick="1"/>
          </p:cNvPr>
          <p:cNvSpPr/>
          <p:nvPr/>
        </p:nvSpPr>
        <p:spPr>
          <a:xfrm>
            <a:off x="7438344" y="5334000"/>
            <a:ext cx="1447800" cy="838200"/>
          </a:xfrm>
          <a:prstGeom prst="actionButtonBlank">
            <a:avLst/>
          </a:prstGeom>
          <a:solidFill>
            <a:srgbClr val="FFFF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hlinkClick r:id="rId31" action="ppaction://hlinksldjump"/>
              </a:rPr>
              <a:t>500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43" name="Rounded Rectangle 42">
            <a:hlinkClick r:id="rId32" action="ppaction://hlinksldjump"/>
          </p:cNvPr>
          <p:cNvSpPr/>
          <p:nvPr/>
        </p:nvSpPr>
        <p:spPr>
          <a:xfrm>
            <a:off x="3048000" y="6291942"/>
            <a:ext cx="3048000" cy="413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Final Jeopardy Question</a:t>
            </a:r>
            <a:endParaRPr lang="en-US" sz="16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$300 – Natural Gas Emergencies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this?</a:t>
            </a:r>
          </a:p>
          <a:p>
            <a:endParaRPr lang="en-US" dirty="0"/>
          </a:p>
        </p:txBody>
      </p:sp>
      <p:pic>
        <p:nvPicPr>
          <p:cNvPr id="51208" name="Picture 8" descr="6-7 Meter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43400" y="2133600"/>
            <a:ext cx="3886200" cy="2913405"/>
          </a:xfrm>
          <a:prstGeom prst="rect">
            <a:avLst/>
          </a:prstGeom>
          <a:noFill/>
        </p:spPr>
      </p:pic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6477000" y="1905000"/>
            <a:ext cx="2057400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</a:pPr>
            <a:endParaRPr lang="en-US" sz="3100" u="none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572518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Answer: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Combustible Gas Indicator / 4 Gas Meter</a:t>
            </a:r>
            <a:endParaRPr 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$400 – Natural Gas Emergencies</a:t>
            </a:r>
            <a:endParaRPr lang="en-US" dirty="0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Closing main valves or other transmission or large distribution valves by responders can result in ...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400" y="571500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Answer: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Over pressure and/or line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f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ailure </a:t>
            </a:r>
            <a:endParaRPr 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Callan\AppData\Local\Microsoft\Windows\Temporary Internet Files\Content.Outlook\ILPTR9FG\Slide 21 Valv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4400" y="2438400"/>
            <a:ext cx="3749040" cy="25029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$500 – Natural Gas Emergencies</a:t>
            </a:r>
            <a:endParaRPr lang="en-US" dirty="0"/>
          </a:p>
        </p:txBody>
      </p:sp>
      <p:sp>
        <p:nvSpPr>
          <p:cNvPr id="53258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What is this?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572518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Answer: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Calibration site or calibration gas </a:t>
            </a:r>
            <a:endParaRPr 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5800" y="22860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$100 – Natural Gas Transmission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2514600"/>
            <a:ext cx="3810000" cy="2667000"/>
          </a:xfrm>
        </p:spPr>
        <p:txBody>
          <a:bodyPr/>
          <a:lstStyle/>
          <a:p>
            <a:pPr lvl="0"/>
            <a:r>
              <a:rPr lang="en-US" dirty="0" smtClean="0"/>
              <a:t>These are used from the air to inspect ___________ for leaks or encroachment.</a:t>
            </a:r>
          </a:p>
          <a:p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609600" y="2057400"/>
            <a:ext cx="3810000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5800" y="572518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Answer: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ROW or Rights of Way Markers</a:t>
            </a:r>
            <a:endParaRPr 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2" name="Picture 1" descr="C:\Users\Callan\Desktop\2014 Projects\2013 Exercise and Quizzes\Master Exercises\HP Pavillion\Seagate\Desktop 10-26-05\My Work 2005\2005 Files\Pipeline Emergencies\PL_Aerial_marker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0" y="2133600"/>
            <a:ext cx="222885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$200 - Natural Gas Transmission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609600" y="2057400"/>
            <a:ext cx="3581400" cy="3048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tool allows any emergency responder to determine if there are pipelines in their county or community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352" y="5786735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Answer: </a:t>
            </a:r>
            <a:r>
              <a:rPr lang="en-US" sz="2400" dirty="0" smtClean="0">
                <a:solidFill>
                  <a:srgbClr val="FF0000"/>
                </a:solidFill>
              </a:rPr>
              <a:t>NPMS - National Pipeline Mapping System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67200" y="2133600"/>
            <a:ext cx="4419600" cy="287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$300 - Natural Gas Transmission</a:t>
            </a:r>
            <a:endParaRPr lang="en-US" dirty="0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5786735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Answer: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Pipeline Operator, Product, 24/7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hone number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9" name="Picture 1" descr="C:\Users\Callan\Desktop\2014 Projects\2013 Exercise and Quizzes\Master Exercises\HP Pavillion\Seagate\Desktop 10-26-05\My Work 2005\2005 Files\Pipeline Emergencies\Pipeline Emergencies Masters\Pipeline Pictures\Ch 03\Ch#3 pipeline marker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00600" y="2209800"/>
            <a:ext cx="3683000" cy="2762250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14400" y="2057400"/>
            <a:ext cx="3810000" cy="3048000"/>
          </a:xfrm>
        </p:spPr>
        <p:txBody>
          <a:bodyPr/>
          <a:lstStyle/>
          <a:p>
            <a:pPr lvl="0"/>
            <a:r>
              <a:rPr lang="en-US" dirty="0" smtClean="0"/>
              <a:t>Three critical items of Information you can get from a transmission marker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$400 - Natural Gas Transmission</a:t>
            </a:r>
            <a:endParaRPr lang="en-US" dirty="0" smtClean="0"/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3581400" cy="3048000"/>
          </a:xfrm>
        </p:spPr>
        <p:txBody>
          <a:bodyPr anchor="t"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Moving natural gas requires these for increasing the pressure in transmission along the line.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400" y="5786735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Compressor Stations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Picture 3" descr="C:\Users\Callan\Dropbox\Callan RTUE Photos\Misc\Compressor Station 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55008" y="2286001"/>
            <a:ext cx="4507991" cy="2209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$500 - Natural Gas Transmission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609600" y="2057400"/>
            <a:ext cx="3657600" cy="3048000"/>
          </a:xfrm>
        </p:spPr>
        <p:txBody>
          <a:bodyPr anchor="ctr"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These lines take natural gas from wells to the processing plant and then to transmission lines.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" y="5786735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Gathering Lines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2" name="Picture 6" descr="http://setxind.com/wp-content/uploads/2012/02/Pipeline-Fabrication-1024x57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7200" y="2362200"/>
            <a:ext cx="4334933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$100 – Can You Touch This?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5786735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is a customer service valve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Callan\Desktop\2014 Projects\2013 Exercise and Quizzes\Master Exercises\HP Pavillion\Seagate\Desktop 10-26-05\My Work 2005\2005 Files\Utility\RTUE 7-26-04\SSMT Electricity Master 5-31-2004\DSKTOP\Textbook Misc\Misc Chap 5\Meters\Valve_ope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19400" y="2133600"/>
            <a:ext cx="38862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$200 – Can You Touch This?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5786735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this is pressure regulator and relief device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H:\Mike Callan_Backup\2012-02-03_00-01-53\Memeo\2012-02-03_00-01-53\C_\Users\Mike Callan\Documents\RP 1162 Movie\Callan Photos\GD Shots\MARKERS\IMG_10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90800" y="2209800"/>
            <a:ext cx="38862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$100 - Chemical &amp; Physical Properties</a:t>
            </a:r>
            <a:endParaRPr lang="en-US" dirty="0"/>
          </a:p>
        </p:txBody>
      </p:sp>
      <p:sp>
        <p:nvSpPr>
          <p:cNvPr id="22531" name="Content Placeholder 4"/>
          <p:cNvSpPr>
            <a:spLocks noGrp="1"/>
          </p:cNvSpPr>
          <p:nvPr>
            <p:ph idx="1"/>
          </p:nvPr>
        </p:nvSpPr>
        <p:spPr>
          <a:xfrm>
            <a:off x="609600" y="2057400"/>
            <a:ext cx="3810000" cy="30480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5786735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Answer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Lower Explosive Limit or Lower Flammable Limit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28800" y="2438400"/>
            <a:ext cx="5486400" cy="1981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LEL or LFL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$300 – Can You Touch This?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5786735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is a customer service valve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Callan\Desktop\2014 Projects\2013 Projects\2013 Electricity\Gas Good Shots\Gas Meters and Shutoffs\Haz Mat 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67000" y="2228850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$400 – Can You Touch This?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56388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this is a service valve to a large apartment 	  	     building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Rotary Valve VT (5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92400" y="2209800"/>
            <a:ext cx="3784600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$500 – Can You Touch This?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5786735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 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this is a pressure regulator </a:t>
            </a:r>
          </a:p>
        </p:txBody>
      </p:sp>
      <p:pic>
        <p:nvPicPr>
          <p:cNvPr id="7" name="Content Placeholder 6" descr="Augusta_0043 Regulator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16200" y="2209800"/>
            <a:ext cx="38608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2286000"/>
            <a:ext cx="3962400" cy="2819400"/>
          </a:xfrm>
        </p:spPr>
        <p:txBody>
          <a:bodyPr anchor="t"/>
          <a:lstStyle/>
          <a:p>
            <a:r>
              <a:rPr lang="en-US" dirty="0" smtClean="0"/>
              <a:t>The point in the pipeline system where the finished processed natural gas changes “hands”</a:t>
            </a:r>
            <a:endParaRPr lang="en-US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9600" y="5562600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Answer: </a:t>
            </a:r>
            <a:r>
              <a:rPr lang="en-US" sz="2400" dirty="0" smtClean="0">
                <a:solidFill>
                  <a:srgbClr val="FF0000"/>
                </a:solidFill>
              </a:rPr>
              <a:t>Gate Station or Border Station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Sometimes called “Meter Station” by industry)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2362200" y="1828800"/>
            <a:ext cx="4114800" cy="381000"/>
          </a:xfrm>
          <a:prstGeom prst="ribb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Your Wagers</a:t>
            </a:r>
          </a:p>
        </p:txBody>
      </p:sp>
      <p:pic>
        <p:nvPicPr>
          <p:cNvPr id="5122" name="Picture 2" descr="C:\Users\Callan\Desktop\2013 Master Pictures\Gate Statio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30147" y="2514600"/>
            <a:ext cx="3665172" cy="243840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304800" y="2438400"/>
            <a:ext cx="8534400" cy="2514600"/>
            <a:chOff x="381000" y="2198255"/>
            <a:chExt cx="8534400" cy="2895600"/>
          </a:xfrm>
        </p:grpSpPr>
        <p:sp>
          <p:nvSpPr>
            <p:cNvPr id="8" name="Rectangle 7"/>
            <p:cNvSpPr/>
            <p:nvPr/>
          </p:nvSpPr>
          <p:spPr>
            <a:xfrm>
              <a:off x="381000" y="2198255"/>
              <a:ext cx="8534400" cy="2895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009900"/>
                </a:solidFill>
              </a:endParaRPr>
            </a:p>
            <a:p>
              <a:pPr algn="ctr"/>
              <a:r>
                <a:rPr lang="en-US" sz="2800" dirty="0" smtClean="0">
                  <a:solidFill>
                    <a:srgbClr val="009900"/>
                  </a:solidFill>
                </a:rPr>
                <a:t>Place your wager – when all bets have been recorded click on the button to reveal the question</a:t>
              </a:r>
              <a:r>
                <a:rPr lang="en-US" dirty="0" smtClean="0">
                  <a:solidFill>
                    <a:srgbClr val="009900"/>
                  </a:solidFill>
                </a:rPr>
                <a:t>.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124200" y="2549237"/>
              <a:ext cx="2743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START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$200 - Chemical &amp; Physical Properties</a:t>
            </a:r>
            <a:endParaRPr lang="en-US" dirty="0" smtClean="0"/>
          </a:p>
        </p:txBody>
      </p:sp>
      <p:sp>
        <p:nvSpPr>
          <p:cNvPr id="24579" name="Content Placeholder 3"/>
          <p:cNvSpPr>
            <a:spLocks noGrp="1"/>
          </p:cNvSpPr>
          <p:nvPr>
            <p:ph idx="1"/>
          </p:nvPr>
        </p:nvSpPr>
        <p:spPr>
          <a:xfrm>
            <a:off x="2514600" y="2895600"/>
            <a:ext cx="4114800" cy="1905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Natural Gas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5786735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 </a:t>
            </a:r>
            <a:r>
              <a:rPr lang="en-US" sz="2400" dirty="0" smtClean="0">
                <a:solidFill>
                  <a:srgbClr val="FF0000"/>
                </a:solidFill>
              </a:rPr>
              <a:t>Rises – natural gas is lighter than air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62400" y="2133600"/>
            <a:ext cx="1447800" cy="144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Rises?</a:t>
            </a:r>
            <a:endParaRPr lang="en-US" sz="2400" b="1" dirty="0"/>
          </a:p>
        </p:txBody>
      </p:sp>
      <p:sp>
        <p:nvSpPr>
          <p:cNvPr id="11" name="Oval 10"/>
          <p:cNvSpPr/>
          <p:nvPr/>
        </p:nvSpPr>
        <p:spPr>
          <a:xfrm>
            <a:off x="5410200" y="3505200"/>
            <a:ext cx="1447800" cy="144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Falls?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$300 - Chemical &amp; Physical Properties</a:t>
            </a:r>
          </a:p>
        </p:txBody>
      </p:sp>
      <p:sp>
        <p:nvSpPr>
          <p:cNvPr id="25603" name="Content Placeholder 3"/>
          <p:cNvSpPr>
            <a:spLocks noGrp="1"/>
          </p:cNvSpPr>
          <p:nvPr>
            <p:ph idx="1"/>
          </p:nvPr>
        </p:nvSpPr>
        <p:spPr>
          <a:xfrm>
            <a:off x="609600" y="2362200"/>
            <a:ext cx="4114800" cy="2819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characteristic makes the chemical lethal to the respiratory system.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5801380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Asphyxiation or oxygen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isplacement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Q10_NaturalGas_Marker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10200" y="2286000"/>
            <a:ext cx="2918968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$400 - Chemical &amp; Physical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1100 - 1200 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5786735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gas ignition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emperature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69" name="Picture 1" descr="H:\Documents 6-5-2012\RP 1162 Movie\Callan Photos\GD Shots\MARKERS\IQ10_Gas_Mark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76800" y="2090058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$500 - Chemical &amp; Physical Properties</a:t>
            </a:r>
            <a:endParaRPr lang="en-US" dirty="0" smtClean="0"/>
          </a:p>
        </p:txBody>
      </p:sp>
      <p:sp>
        <p:nvSpPr>
          <p:cNvPr id="2662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5646519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– to be flammable, the reading would have to be       	    100% on the meter not 8%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49"/>
          <p:cNvGrpSpPr/>
          <p:nvPr/>
        </p:nvGrpSpPr>
        <p:grpSpPr>
          <a:xfrm>
            <a:off x="5410200" y="1981200"/>
            <a:ext cx="2209800" cy="3276600"/>
            <a:chOff x="6019800" y="2687320"/>
            <a:chExt cx="2209800" cy="3484880"/>
          </a:xfrm>
        </p:grpSpPr>
        <p:sp>
          <p:nvSpPr>
            <p:cNvPr id="34" name="Rounded Rectangle 33"/>
            <p:cNvSpPr/>
            <p:nvPr/>
          </p:nvSpPr>
          <p:spPr>
            <a:xfrm>
              <a:off x="6019800" y="2687320"/>
              <a:ext cx="2209800" cy="348488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172200" y="2915920"/>
              <a:ext cx="1905000" cy="325628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2"/>
            <p:cNvGrpSpPr/>
            <p:nvPr/>
          </p:nvGrpSpPr>
          <p:grpSpPr>
            <a:xfrm>
              <a:off x="6172200" y="2971800"/>
              <a:ext cx="1921855" cy="3124200"/>
              <a:chOff x="4648200" y="1752600"/>
              <a:chExt cx="1921855" cy="31242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648200" y="1752600"/>
                <a:ext cx="1905000" cy="2743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Snip Same Side Corner Rectangle 46"/>
              <p:cNvSpPr/>
              <p:nvPr/>
            </p:nvSpPr>
            <p:spPr>
              <a:xfrm flipV="1">
                <a:off x="4648200" y="3581400"/>
                <a:ext cx="1905000" cy="1295400"/>
              </a:xfrm>
              <a:prstGeom prst="snip2Same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216272" y="2082800"/>
                <a:ext cx="33855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FFFF00"/>
                    </a:solidFill>
                  </a:rPr>
                  <a:t>CO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953000" y="1981200"/>
                <a:ext cx="1219200" cy="22860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201043" y="2709333"/>
                <a:ext cx="3690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FFFF00"/>
                    </a:solidFill>
                  </a:rPr>
                  <a:t>H</a:t>
                </a:r>
                <a:r>
                  <a:rPr lang="en-US" sz="1000" b="1" baseline="-25000" dirty="0" smtClean="0">
                    <a:solidFill>
                      <a:srgbClr val="FFFF00"/>
                    </a:solidFill>
                  </a:rPr>
                  <a:t>2</a:t>
                </a:r>
                <a:r>
                  <a:rPr lang="en-US" sz="1000" b="1" dirty="0" smtClean="0">
                    <a:solidFill>
                      <a:srgbClr val="FFFF00"/>
                    </a:solidFill>
                  </a:rPr>
                  <a:t>S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228294" y="3335866"/>
                <a:ext cx="3145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baseline="0" dirty="0" smtClean="0">
                    <a:solidFill>
                      <a:srgbClr val="FFFF00"/>
                    </a:solidFill>
                  </a:rPr>
                  <a:t>O</a:t>
                </a:r>
                <a:r>
                  <a:rPr lang="en-US" sz="1000" b="1" baseline="-25000" dirty="0" smtClean="0">
                    <a:solidFill>
                      <a:srgbClr val="FFFF00"/>
                    </a:solidFill>
                  </a:rPr>
                  <a:t>2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207455" y="3962400"/>
                <a:ext cx="35618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FFFF00"/>
                    </a:solidFill>
                  </a:rPr>
                  <a:t>LEL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6477000" y="3210560"/>
              <a:ext cx="1219200" cy="4572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000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477000" y="3810000"/>
              <a:ext cx="1219200" cy="4572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000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477000" y="5085080"/>
              <a:ext cx="1219200" cy="4572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08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477000" y="4465320"/>
              <a:ext cx="1219200" cy="4572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20.8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609600" y="2057400"/>
            <a:ext cx="3962400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If this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0-100% (LEL) meter has been calibrated to natural gas, does the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reading indicate an explosion can occur at this exact position?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$100 - Understanding Natural Gas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3962400" cy="3048000"/>
          </a:xfrm>
        </p:spPr>
        <p:txBody>
          <a:bodyPr anchor="ctr">
            <a:normAutofit/>
          </a:bodyPr>
          <a:lstStyle/>
          <a:p>
            <a:r>
              <a:rPr lang="en-US" sz="3200" dirty="0" smtClean="0"/>
              <a:t>Natural gas requires a minimum mixture of ___________natural gas in air in order to ignite.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90694" y="5619690"/>
            <a:ext cx="8548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Answer: </a:t>
            </a:r>
            <a:r>
              <a:rPr lang="en-US" sz="2400" dirty="0" smtClean="0">
                <a:solidFill>
                  <a:srgbClr val="FF0000"/>
                </a:solidFill>
              </a:rPr>
              <a:t>Between 4% to 5% depending on the mixture or 	  	        operator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8913" name="Picture 1" descr="H:\Documents 6-5-2012\RP 1162 Movie\Callan Photos\GD Shots\MARKERS\Transmission marke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86400" y="2438400"/>
            <a:ext cx="2540479" cy="23622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$200 - Understanding Natural Gas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4876800" cy="3048000"/>
          </a:xfrm>
        </p:spPr>
        <p:txBody>
          <a:bodyPr/>
          <a:lstStyle/>
          <a:p>
            <a:r>
              <a:rPr lang="en-US" dirty="0" smtClean="0"/>
              <a:t>Commercial grade natural gas is usually composed of ethane and butane but the majority of natural gas is ______________.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7867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Answer: </a:t>
            </a:r>
            <a:r>
              <a:rPr lang="en-US" sz="2400" dirty="0" smtClean="0">
                <a:solidFill>
                  <a:srgbClr val="FF0000"/>
                </a:solidFill>
              </a:rPr>
              <a:t>Methane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 descr="pipeline_marker_big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6950" y="2419350"/>
            <a:ext cx="21526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 - &amp;quot;$100 - Chemical &amp;amp; Physical Properties&amp;quot;&quot;/&gt;&lt;property id=&quot;20307&quot; value=&quot;289&quot;/&gt;&lt;/object&gt;&lt;object type=&quot;3&quot; unique_id=&quot;10007&quot;&gt;&lt;property id=&quot;20148&quot; value=&quot;5&quot;/&gt;&lt;property id=&quot;20300&quot; value=&quot;Slide 4 - &amp;quot;$200 - Chemical &amp;amp; Physical Properties&amp;quot;&quot;/&gt;&lt;property id=&quot;20307&quot; value=&quot;291&quot;/&gt;&lt;/object&gt;&lt;object type=&quot;3&quot; unique_id=&quot;10008&quot;&gt;&lt;property id=&quot;20148&quot; value=&quot;5&quot;/&gt;&lt;property id=&quot;20300&quot; value=&quot;Slide 5 - &amp;quot;$300 - Chemical &amp;amp; Physical Properties&amp;quot;&quot;/&gt;&lt;property id=&quot;20307&quot; value=&quot;292&quot;/&gt;&lt;/object&gt;&lt;object type=&quot;3&quot; unique_id=&quot;10009&quot;&gt;&lt;property id=&quot;20148&quot; value=&quot;5&quot;/&gt;&lt;property id=&quot;20300&quot; value=&quot;Slide 6 - &amp;quot;$400 - Chemical &amp;amp; Physical Properties&amp;quot;&quot;/&gt;&lt;property id=&quot;20307&quot; value=&quot;309&quot;/&gt;&lt;/object&gt;&lt;object type=&quot;3&quot; unique_id=&quot;10010&quot;&gt;&lt;property id=&quot;20148&quot; value=&quot;5&quot;/&gt;&lt;property id=&quot;20300&quot; value=&quot;Slide 7 - &amp;quot;$500 - Chemical &amp;amp; Physical Properties&amp;quot;&quot;/&gt;&lt;property id=&quot;20307&quot; value=&quot;293&quot;/&gt;&lt;/object&gt;&lt;object type=&quot;3&quot; unique_id=&quot;10011&quot;&gt;&lt;property id=&quot;20148&quot; value=&quot;5&quot;/&gt;&lt;property id=&quot;20300&quot; value=&quot;Slide 8 - &amp;quot;$100 - Understanding Natural Gas&amp;quot;&quot;/&gt;&lt;property id=&quot;20307&quot; value=&quot;294&quot;/&gt;&lt;/object&gt;&lt;object type=&quot;3&quot; unique_id=&quot;10012&quot;&gt;&lt;property id=&quot;20148&quot; value=&quot;5&quot;/&gt;&lt;property id=&quot;20300&quot; value=&quot;Slide 9 - &amp;quot;$200 - Understanding Natural Gas&amp;quot;&quot;/&gt;&lt;property id=&quot;20307&quot; value=&quot;295&quot;/&gt;&lt;/object&gt;&lt;object type=&quot;3&quot; unique_id=&quot;10013&quot;&gt;&lt;property id=&quot;20148&quot; value=&quot;5&quot;/&gt;&lt;property id=&quot;20300&quot; value=&quot;Slide 10 - &amp;quot;$300 - Understanding Natural Gas&amp;quot;&quot;/&gt;&lt;property id=&quot;20307&quot; value=&quot;296&quot;/&gt;&lt;/object&gt;&lt;object type=&quot;3&quot; unique_id=&quot;10014&quot;&gt;&lt;property id=&quot;20148&quot; value=&quot;5&quot;/&gt;&lt;property id=&quot;20300&quot; value=&quot;Slide 11 - &amp;quot;$400 - Understanding Natural Gas&amp;quot;&quot;/&gt;&lt;property id=&quot;20307&quot; value=&quot;297&quot;/&gt;&lt;/object&gt;&lt;object type=&quot;3&quot; unique_id=&quot;10015&quot;&gt;&lt;property id=&quot;20148&quot; value=&quot;5&quot;/&gt;&lt;property id=&quot;20300&quot; value=&quot;Slide 12 - &amp;quot;$500 - Understanding Natural Gas&amp;quot;&quot;/&gt;&lt;property id=&quot;20307&quot; value=&quot;298&quot;/&gt;&lt;/object&gt;&lt;object type=&quot;3&quot; unique_id=&quot;10016&quot;&gt;&lt;property id=&quot;20148&quot; value=&quot;5&quot;/&gt;&lt;property id=&quot;20300&quot; value=&quot;Slide 13 - &amp;quot;$100 – Natural Gas Distribution&amp;quot;&quot;/&gt;&lt;property id=&quot;20307&quot; value=&quot;299&quot;/&gt;&lt;/object&gt;&lt;object type=&quot;3&quot; unique_id=&quot;10017&quot;&gt;&lt;property id=&quot;20148&quot; value=&quot;5&quot;/&gt;&lt;property id=&quot;20300&quot; value=&quot;Slide 14 - &amp;quot;$200 – Natural Gas Distribution&amp;quot;&quot;/&gt;&lt;property id=&quot;20307&quot; value=&quot;300&quot;/&gt;&lt;/object&gt;&lt;object type=&quot;3&quot; unique_id=&quot;10018&quot;&gt;&lt;property id=&quot;20148&quot; value=&quot;5&quot;/&gt;&lt;property id=&quot;20300&quot; value=&quot;Slide 15 - &amp;quot;$300 – Natural Gas Distribution&amp;quot;&quot;/&gt;&lt;property id=&quot;20307&quot; value=&quot;301&quot;/&gt;&lt;/object&gt;&lt;object type=&quot;3&quot; unique_id=&quot;10019&quot;&gt;&lt;property id=&quot;20148&quot; value=&quot;5&quot;/&gt;&lt;property id=&quot;20300&quot; value=&quot;Slide 16 - &amp;quot;$400 – Natural Gas Distribution&amp;quot;&quot;/&gt;&lt;property id=&quot;20307&quot; value=&quot;302&quot;/&gt;&lt;/object&gt;&lt;object type=&quot;3&quot; unique_id=&quot;10020&quot;&gt;&lt;property id=&quot;20148&quot; value=&quot;5&quot;/&gt;&lt;property id=&quot;20300&quot; value=&quot;Slide 17 - &amp;quot;$500 – Natural Gas Distribution  &amp;quot;&quot;/&gt;&lt;property id=&quot;20307&quot; value=&quot;303&quot;/&gt;&lt;/object&gt;&lt;object type=&quot;3&quot; unique_id=&quot;10021&quot;&gt;&lt;property id=&quot;20148&quot; value=&quot;5&quot;/&gt;&lt;property id=&quot;20300&quot; value=&quot;Slide 18 - &amp;quot;$100 – Natural Gas Emergencies&amp;quot;&quot;/&gt;&lt;property id=&quot;20307&quot; value=&quot;311&quot;/&gt;&lt;/object&gt;&lt;object type=&quot;3&quot; unique_id=&quot;10022&quot;&gt;&lt;property id=&quot;20148&quot; value=&quot;5&quot;/&gt;&lt;property id=&quot;20300&quot; value=&quot;Slide 19 - &amp;quot;$200 - Natural Gas Emergencies&amp;quot;&quot;/&gt;&lt;property id=&quot;20307&quot; value=&quot;304&quot;/&gt;&lt;/object&gt;&lt;object type=&quot;3&quot; unique_id=&quot;10023&quot;&gt;&lt;property id=&quot;20148&quot; value=&quot;5&quot;/&gt;&lt;property id=&quot;20300&quot; value=&quot;Slide 20 - &amp;quot;$300 – Natural Gas Emergencies&amp;quot;&quot;/&gt;&lt;property id=&quot;20307&quot; value=&quot;307&quot;/&gt;&lt;/object&gt;&lt;object type=&quot;3&quot; unique_id=&quot;10024&quot;&gt;&lt;property id=&quot;20148&quot; value=&quot;5&quot;/&gt;&lt;property id=&quot;20300&quot; value=&quot;Slide 21 - &amp;quot;$400 – Natural Gas Emergencies&amp;quot;&quot;/&gt;&lt;property id=&quot;20307&quot; value=&quot;306&quot;/&gt;&lt;/object&gt;&lt;object type=&quot;3&quot; unique_id=&quot;10025&quot;&gt;&lt;property id=&quot;20148&quot; value=&quot;5&quot;/&gt;&lt;property id=&quot;20300&quot; value=&quot;Slide 22 - &amp;quot;$500 – Natural Gas Emergencies&amp;quot;&quot;/&gt;&lt;property id=&quot;20307&quot; value=&quot;308&quot;/&gt;&lt;/object&gt;&lt;object type=&quot;3&quot; unique_id=&quot;10026&quot;&gt;&lt;property id=&quot;20148&quot; value=&quot;5&quot;/&gt;&lt;property id=&quot;20300&quot; value=&quot;Slide 23 - &amp;quot;$100 – Natural Gas Transmission&amp;quot;&quot;/&gt;&lt;property id=&quot;20307&quot; value=&quot;258&quot;/&gt;&lt;/object&gt;&lt;object type=&quot;3&quot; unique_id=&quot;10027&quot;&gt;&lt;property id=&quot;20148&quot; value=&quot;5&quot;/&gt;&lt;property id=&quot;20300&quot; value=&quot;Slide 24 - &amp;quot;$200 - Natural Gas Transmission&amp;quot;&quot;/&gt;&lt;property id=&quot;20307&quot; value=&quot;257&quot;/&gt;&lt;/object&gt;&lt;object type=&quot;3&quot; unique_id=&quot;10028&quot;&gt;&lt;property id=&quot;20148&quot; value=&quot;5&quot;/&gt;&lt;property id=&quot;20300&quot; value=&quot;Slide 25 - &amp;quot;$300 - Natural Gas Transmission&amp;quot;&quot;/&gt;&lt;property id=&quot;20307&quot; value=&quot;259&quot;/&gt;&lt;/object&gt;&lt;object type=&quot;3&quot; unique_id=&quot;10029&quot;&gt;&lt;property id=&quot;20148&quot; value=&quot;5&quot;/&gt;&lt;property id=&quot;20300&quot; value=&quot;Slide 26 - &amp;quot;$400 - Natural Gas Transmission&amp;quot;&quot;/&gt;&lt;property id=&quot;20307&quot; value=&quot;260&quot;/&gt;&lt;/object&gt;&lt;object type=&quot;3&quot; unique_id=&quot;10030&quot;&gt;&lt;property id=&quot;20148&quot; value=&quot;5&quot;/&gt;&lt;property id=&quot;20300&quot; value=&quot;Slide 27 - &amp;quot;$500 - Natural Gas Transmission&amp;quot;&quot;/&gt;&lt;property id=&quot;20307&quot; value=&quot;261&quot;/&gt;&lt;/object&gt;&lt;object type=&quot;3&quot; unique_id=&quot;10031&quot;&gt;&lt;property id=&quot;20148&quot; value=&quot;5&quot;/&gt;&lt;property id=&quot;20300&quot; value=&quot;Slide 28 - &amp;quot;$100 – Can You Touch This?&amp;quot;&quot;/&gt;&lt;property id=&quot;20307&quot; value=&quot;262&quot;/&gt;&lt;/object&gt;&lt;object type=&quot;3&quot; unique_id=&quot;10032&quot;&gt;&lt;property id=&quot;20148&quot; value=&quot;5&quot;/&gt;&lt;property id=&quot;20300&quot; value=&quot;Slide 29 - &amp;quot;$200 – Can You Touch This?&amp;quot;&quot;/&gt;&lt;property id=&quot;20307&quot; value=&quot;263&quot;/&gt;&lt;/object&gt;&lt;object type=&quot;3&quot; unique_id=&quot;10033&quot;&gt;&lt;property id=&quot;20148&quot; value=&quot;5&quot;/&gt;&lt;property id=&quot;20300&quot; value=&quot;Slide 30 - &amp;quot;$300 – Can You Touch This?&amp;quot;&quot;/&gt;&lt;property id=&quot;20307&quot; value=&quot;264&quot;/&gt;&lt;/object&gt;&lt;object type=&quot;3&quot; unique_id=&quot;10034&quot;&gt;&lt;property id=&quot;20148&quot; value=&quot;5&quot;/&gt;&lt;property id=&quot;20300&quot; value=&quot;Slide 31 - &amp;quot;$400 – Can You Touch This?&amp;quot;&quot;/&gt;&lt;property id=&quot;20307&quot; value=&quot;265&quot;/&gt;&lt;/object&gt;&lt;object type=&quot;3&quot; unique_id=&quot;10035&quot;&gt;&lt;property id=&quot;20148&quot; value=&quot;5&quot;/&gt;&lt;property id=&quot;20300&quot; value=&quot;Slide 32 - &amp;quot;$500 – Can You Touch This?&amp;quot;&quot;/&gt;&lt;property id=&quot;20307&quot; value=&quot;310&quot;/&gt;&lt;/object&gt;&lt;object type=&quot;3&quot; unique_id=&quot;10036&quot;&gt;&lt;property id=&quot;20148&quot; value=&quot;5&quot;/&gt;&lt;property id=&quot;20300&quot; value=&quot;Slide 33 - &amp;quot;The System&amp;quot;&quot;/&gt;&lt;property id=&quot;20307&quot; value=&quot;288&quot;/&gt;&lt;/object&gt;&lt;object type=&quot;3&quot; unique_id=&quot;10367&quot;&gt;&lt;property id=&quot;20148&quot; value=&quot;5&quot;/&gt;&lt;property id=&quot;20300&quot; value=&quot;Slide 1 - &amp;quot;Responding To Natural Gas Emergencies&amp;quot;&quot;/&gt;&lt;property id=&quot;20307&quot; value=&quot;31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CE 2014  MAHMT Breakout Presentation v4 9-18-13 - Hand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LDC RTNGE 1-1-2014</Template>
  <TotalTime>12892</TotalTime>
  <Words>887</Words>
  <Application>Microsoft Office PowerPoint</Application>
  <PresentationFormat>On-screen Show (4:3)</PresentationFormat>
  <Paragraphs>174</Paragraphs>
  <Slides>33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ACE 2014  MAHMT Breakout Presentation v4 9-18-13 - Handout</vt:lpstr>
      <vt:lpstr>Responding To Natural Gas Emergencies</vt:lpstr>
      <vt:lpstr>PowerPoint Presentation</vt:lpstr>
      <vt:lpstr>$100 - Chemical &amp; Physical Properties</vt:lpstr>
      <vt:lpstr>$200 - Chemical &amp; Physical Properties</vt:lpstr>
      <vt:lpstr>$300 - Chemical &amp; Physical Properties</vt:lpstr>
      <vt:lpstr>$400 - Chemical &amp; Physical Properties</vt:lpstr>
      <vt:lpstr>$500 - Chemical &amp; Physical Properties</vt:lpstr>
      <vt:lpstr>$100 - Understanding Natural Gas</vt:lpstr>
      <vt:lpstr>$200 - Understanding Natural Gas</vt:lpstr>
      <vt:lpstr>$300 - Understanding Natural Gas</vt:lpstr>
      <vt:lpstr>$400 - Understanding Natural Gas</vt:lpstr>
      <vt:lpstr>$500 - Understanding Natural Gas</vt:lpstr>
      <vt:lpstr>$100 – Natural Gas Distribution</vt:lpstr>
      <vt:lpstr>$200 – Natural Gas Distribution</vt:lpstr>
      <vt:lpstr>$300 – Natural Gas Distribution</vt:lpstr>
      <vt:lpstr>$400 – Natural Gas Distribution</vt:lpstr>
      <vt:lpstr>$500 – Natural Gas Distribution  </vt:lpstr>
      <vt:lpstr>$100 – Natural Gas Emergencies</vt:lpstr>
      <vt:lpstr>$200 - Natural Gas Emergencies</vt:lpstr>
      <vt:lpstr>$300 – Natural Gas Emergencies</vt:lpstr>
      <vt:lpstr>$400 – Natural Gas Emergencies</vt:lpstr>
      <vt:lpstr>$500 – Natural Gas Emergencies</vt:lpstr>
      <vt:lpstr>$100 – Natural Gas Transmission</vt:lpstr>
      <vt:lpstr>$200 - Natural Gas Transmission</vt:lpstr>
      <vt:lpstr>$300 - Natural Gas Transmission</vt:lpstr>
      <vt:lpstr>$400 - Natural Gas Transmission</vt:lpstr>
      <vt:lpstr>$500 - Natural Gas Transmission</vt:lpstr>
      <vt:lpstr>$100 – Can You Touch This?</vt:lpstr>
      <vt:lpstr>$200 – Can You Touch This?</vt:lpstr>
      <vt:lpstr>$300 – Can You Touch This?</vt:lpstr>
      <vt:lpstr>$400 – Can You Touch This?</vt:lpstr>
      <vt:lpstr>$500 – Can You Touch This?</vt:lpstr>
      <vt:lpstr>The System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Callan</dc:creator>
  <cp:lastModifiedBy>Jim</cp:lastModifiedBy>
  <cp:revision>176</cp:revision>
  <dcterms:created xsi:type="dcterms:W3CDTF">2008-11-18T17:36:05Z</dcterms:created>
  <dcterms:modified xsi:type="dcterms:W3CDTF">2014-01-09T14:25:01Z</dcterms:modified>
</cp:coreProperties>
</file>